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96" r:id="rId2"/>
    <p:sldId id="369" r:id="rId3"/>
    <p:sldId id="500" r:id="rId4"/>
    <p:sldId id="501" r:id="rId5"/>
    <p:sldId id="502" r:id="rId6"/>
    <p:sldId id="518" r:id="rId7"/>
    <p:sldId id="370" r:id="rId8"/>
    <p:sldId id="456" r:id="rId9"/>
    <p:sldId id="466" r:id="rId10"/>
    <p:sldId id="503" r:id="rId11"/>
    <p:sldId id="504" r:id="rId12"/>
    <p:sldId id="505" r:id="rId13"/>
    <p:sldId id="506" r:id="rId14"/>
    <p:sldId id="509" r:id="rId15"/>
    <p:sldId id="510" r:id="rId16"/>
    <p:sldId id="512" r:id="rId17"/>
    <p:sldId id="513" r:id="rId18"/>
    <p:sldId id="499" r:id="rId19"/>
    <p:sldId id="514" r:id="rId20"/>
    <p:sldId id="515" r:id="rId21"/>
    <p:sldId id="516" r:id="rId22"/>
    <p:sldId id="483" r:id="rId23"/>
    <p:sldId id="517" r:id="rId24"/>
    <p:sldId id="414" r:id="rId25"/>
    <p:sldId id="423" r:id="rId26"/>
    <p:sldId id="519" r:id="rId27"/>
    <p:sldId id="424" r:id="rId28"/>
    <p:sldId id="520" r:id="rId29"/>
    <p:sldId id="522" r:id="rId30"/>
    <p:sldId id="523" r:id="rId31"/>
    <p:sldId id="492" r:id="rId32"/>
    <p:sldId id="526" r:id="rId33"/>
    <p:sldId id="525" r:id="rId34"/>
    <p:sldId id="355" r:id="rId35"/>
    <p:sldId id="415" r:id="rId3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FFFFFF"/>
    <a:srgbClr val="2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9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87F9069-C680-4A05-821F-FA9BD71DBE22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C00711F-4291-4906-B30C-B87DC9F7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7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A12AF2A-DF63-2D41-ABAF-AB6C3A964E1A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549227D-5AEB-194B-8E1A-A44B7D591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6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7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7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2DB22-EB77-43C7-9A97-180F0530AC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6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A3CF8ECA-FD9F-497E-B2FA-782C4A6482CD}" type="slidenum">
              <a:rPr lang="en-US" smtClean="0">
                <a:solidFill>
                  <a:srgbClr val="000000"/>
                </a:solidFill>
              </a:rPr>
              <a:pPr eaLnBrk="0" hangingPunct="0"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3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A3CF8ECA-FD9F-497E-B2FA-782C4A6482CD}" type="slidenum">
              <a:rPr lang="en-US" smtClean="0">
                <a:solidFill>
                  <a:srgbClr val="000000"/>
                </a:solidFill>
              </a:rPr>
              <a:pPr eaLnBrk="0" hangingPunct="0"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92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C3C82C5-40EB-4845-99AF-F4E6995322A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9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98C5-5A32-415D-AB8C-C7C2627F3045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4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A8A1-3DA5-4B9A-AD16-A5B60409C989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06BC-1B2E-40AA-B8A5-B2D0467D81F1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9C7F-BD49-468D-B22D-3DF30BA41BAC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6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09AB-2BD7-4744-92D4-4D3B64C3E0F5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3B3-1A90-4C54-BF82-4D47C37F477E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57E-B2EA-4E7B-A4B1-7EDA0EC71A60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9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BF2B-7619-4C9D-8E4E-7D5456358040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7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6D90-DBC6-4572-8FBC-5D619E78B934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019-7BA8-4FE6-BA0F-8A18CFB9CA9D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33BB-DF3A-4395-AE41-BE4515CB6869}" type="datetime1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0B24-A9C1-4DCD-B305-0619E0C44C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D89C-9B7B-483B-B85C-9F4C5B5A58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0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438400"/>
            <a:ext cx="4419600" cy="19812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Intervention Mapping Step </a:t>
            </a:r>
            <a:r>
              <a:rPr lang="en-US" sz="4800" b="1" dirty="0" smtClean="0"/>
              <a:t>5: </a:t>
            </a:r>
            <a:r>
              <a:rPr lang="en-US" sz="4000" b="1" dirty="0"/>
              <a:t>Program </a:t>
            </a:r>
            <a:r>
              <a:rPr lang="en-US" sz="4000" b="1" dirty="0" smtClean="0"/>
              <a:t>Implementation Plan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352800" cy="4548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</p:spPr>
        <p:txBody>
          <a:bodyPr>
            <a:noAutofit/>
          </a:bodyPr>
          <a:lstStyle/>
          <a:p>
            <a:r>
              <a:rPr lang="en-US" sz="4400" dirty="0"/>
              <a:t>Stating Performance Objectives for Program Use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Performance </a:t>
            </a:r>
            <a:r>
              <a:rPr lang="en-US" sz="3200" dirty="0" smtClean="0"/>
              <a:t>objectives make clear </a:t>
            </a:r>
            <a:r>
              <a:rPr lang="en-US" sz="3200" dirty="0" smtClean="0">
                <a:solidFill>
                  <a:srgbClr val="00ADEF"/>
                </a:solidFill>
              </a:rPr>
              <a:t>who</a:t>
            </a:r>
            <a:r>
              <a:rPr lang="en-US" sz="3200" dirty="0" smtClean="0"/>
              <a:t> has to do </a:t>
            </a:r>
            <a:r>
              <a:rPr lang="en-US" sz="3200" dirty="0" smtClean="0">
                <a:solidFill>
                  <a:srgbClr val="00ADEF"/>
                </a:solidFill>
              </a:rPr>
              <a:t>what</a:t>
            </a:r>
            <a:r>
              <a:rPr lang="en-US" sz="3200" dirty="0" smtClean="0"/>
              <a:t> for the program to be adopted, implemented, and </a:t>
            </a:r>
            <a:r>
              <a:rPr lang="en-US" sz="3200" dirty="0" smtClean="0"/>
              <a:t>continued</a:t>
            </a:r>
            <a:endParaRPr lang="en-US" sz="3200" dirty="0" smtClean="0"/>
          </a:p>
          <a:p>
            <a:r>
              <a:rPr lang="en-US" sz="3200" dirty="0" smtClean="0"/>
              <a:t>Step 5 performance </a:t>
            </a:r>
            <a:r>
              <a:rPr lang="en-US" sz="3200" dirty="0" smtClean="0"/>
              <a:t>objectives </a:t>
            </a:r>
            <a:r>
              <a:rPr lang="en-US" sz="3200" dirty="0" smtClean="0"/>
              <a:t>are </a:t>
            </a:r>
            <a:r>
              <a:rPr lang="en-US" sz="3200" dirty="0" smtClean="0"/>
              <a:t>similar to those in Step 2 for behavior and environmental outcomes—except that the outcomes in Step 5 are program adoption, implementation, and </a:t>
            </a:r>
            <a:r>
              <a:rPr lang="en-US" sz="3200" dirty="0" smtClean="0"/>
              <a:t>maintenance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24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458200" cy="960438"/>
          </a:xfrm>
        </p:spPr>
        <p:txBody>
          <a:bodyPr>
            <a:noAutofit/>
          </a:bodyPr>
          <a:lstStyle/>
          <a:p>
            <a:r>
              <a:rPr lang="en-US" sz="4400" dirty="0" smtClean="0"/>
              <a:t>Adoption Outcome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1981200"/>
          </a:xfrm>
        </p:spPr>
        <p:txBody>
          <a:bodyPr>
            <a:normAutofit/>
          </a:bodyPr>
          <a:lstStyle/>
          <a:p>
            <a:pPr marL="236538" indent="-236538"/>
            <a:r>
              <a:rPr lang="en-US" sz="3000" dirty="0" smtClean="0"/>
              <a:t>[</a:t>
            </a:r>
            <a:r>
              <a:rPr lang="en-US" sz="3000" dirty="0" smtClean="0">
                <a:solidFill>
                  <a:srgbClr val="00ACF4"/>
                </a:solidFill>
              </a:rPr>
              <a:t>Someone</a:t>
            </a:r>
            <a:r>
              <a:rPr lang="en-US" sz="3000" dirty="0" smtClean="0"/>
              <a:t>] adopts the [</a:t>
            </a:r>
            <a:r>
              <a:rPr lang="en-US" sz="3000" dirty="0" smtClean="0">
                <a:solidFill>
                  <a:srgbClr val="00ACF4"/>
                </a:solidFill>
              </a:rPr>
              <a:t>innovative program</a:t>
            </a:r>
            <a:r>
              <a:rPr lang="en-US" sz="3000" dirty="0" smtClean="0"/>
              <a:t>] as indicated by [</a:t>
            </a:r>
            <a:r>
              <a:rPr lang="en-US" sz="3000" dirty="0" smtClean="0">
                <a:solidFill>
                  <a:srgbClr val="00ACF4"/>
                </a:solidFill>
              </a:rPr>
              <a:t>the evidence to indicate adoption</a:t>
            </a:r>
            <a:r>
              <a:rPr lang="en-US" sz="3000" dirty="0" smtClean="0"/>
              <a:t>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948" y="2846440"/>
            <a:ext cx="4572000" cy="1384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0663">
              <a:buFont typeface="Arial" panose="020B0604020202020204" pitchFamily="34" charset="0"/>
              <a:buChar char="•"/>
            </a:pPr>
            <a:r>
              <a:rPr lang="en-US" sz="2800" dirty="0" smtClean="0"/>
              <a:t>The management </a:t>
            </a:r>
            <a:r>
              <a:rPr lang="en-US" sz="2800" dirty="0"/>
              <a:t>team at [each] clinic decides to adopt the Peace of </a:t>
            </a:r>
            <a:r>
              <a:rPr lang="en-US" sz="2800" dirty="0" smtClean="0"/>
              <a:t>Mind Program </a:t>
            </a:r>
            <a:r>
              <a:rPr lang="en-US" sz="2800" dirty="0"/>
              <a:t>(PMP) as indicated by the clinic director signing a </a:t>
            </a:r>
            <a:r>
              <a:rPr lang="en-US" sz="2800" dirty="0" smtClean="0"/>
              <a:t>memorandum of understanding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B3A88"/>
              </a:solidFill>
              <a:effectLst/>
              <a:uLnTx/>
              <a:uFillTx/>
              <a:latin typeface="HelveticaNeue Condensed"/>
              <a:cs typeface="HelveticaNeue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98" y="3200400"/>
            <a:ext cx="3171604" cy="31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13" y="254298"/>
            <a:ext cx="8271387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Example Performance </a:t>
            </a:r>
            <a:r>
              <a:rPr lang="en-US" sz="4400" dirty="0" smtClean="0"/>
              <a:t>Objectives for Adoption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3" y="1630363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The </a:t>
            </a:r>
            <a:r>
              <a:rPr lang="en-US" sz="3200" dirty="0" smtClean="0"/>
              <a:t>Management Team </a:t>
            </a:r>
            <a:r>
              <a:rPr lang="en-US" sz="3200" dirty="0" smtClean="0"/>
              <a:t>members </a:t>
            </a:r>
            <a:r>
              <a:rPr lang="en-US" sz="3200" dirty="0" smtClean="0"/>
              <a:t>will:</a:t>
            </a:r>
            <a:endParaRPr lang="en-US" sz="3200" dirty="0" smtClean="0"/>
          </a:p>
          <a:p>
            <a:pPr marL="457200" indent="-220663"/>
            <a:r>
              <a:rPr lang="en-US" sz="2800" dirty="0"/>
              <a:t>Review </a:t>
            </a:r>
            <a:r>
              <a:rPr lang="en-US" sz="2800" dirty="0" smtClean="0"/>
              <a:t>PMP materials and </a:t>
            </a:r>
            <a:r>
              <a:rPr lang="en-US" sz="2800" dirty="0"/>
              <a:t>evaluation results</a:t>
            </a:r>
          </a:p>
          <a:p>
            <a:pPr marL="457200" indent="-220663"/>
            <a:r>
              <a:rPr lang="en-US" sz="2800" dirty="0" smtClean="0"/>
              <a:t>Compare </a:t>
            </a:r>
            <a:r>
              <a:rPr lang="en-US" sz="2800" dirty="0"/>
              <a:t>the intended outcomes with current mammography </a:t>
            </a:r>
            <a:r>
              <a:rPr lang="en-US" sz="2800" dirty="0" smtClean="0"/>
              <a:t>services and </a:t>
            </a:r>
            <a:r>
              <a:rPr lang="en-US" sz="2800" dirty="0"/>
              <a:t>completion rates</a:t>
            </a:r>
          </a:p>
          <a:p>
            <a:pPr marL="457200" indent="-220663"/>
            <a:r>
              <a:rPr lang="en-US" sz="2800" dirty="0" smtClean="0"/>
              <a:t>Agree </a:t>
            </a:r>
            <a:r>
              <a:rPr lang="en-US" sz="2800" dirty="0"/>
              <a:t>to participate in the PMP</a:t>
            </a:r>
          </a:p>
          <a:p>
            <a:pPr marL="457200" indent="-220663"/>
            <a:r>
              <a:rPr lang="en-US" sz="2800" dirty="0" smtClean="0"/>
              <a:t>Agree </a:t>
            </a:r>
            <a:r>
              <a:rPr lang="en-US" sz="2800" dirty="0"/>
              <a:t>to expand mammography services</a:t>
            </a:r>
          </a:p>
          <a:p>
            <a:pPr marL="457200" indent="-220663"/>
            <a:r>
              <a:rPr lang="en-US" sz="2800" dirty="0" smtClean="0"/>
              <a:t>Provide </a:t>
            </a:r>
            <a:r>
              <a:rPr lang="en-US" sz="2800" dirty="0"/>
              <a:t>a program champion for the </a:t>
            </a:r>
            <a:r>
              <a:rPr lang="en-US" sz="2800" dirty="0" smtClean="0"/>
              <a:t>PMP</a:t>
            </a:r>
          </a:p>
          <a:p>
            <a:pPr marL="457200" indent="-220663"/>
            <a:r>
              <a:rPr lang="en-US" sz="2800" dirty="0"/>
              <a:t>Review the PMP program manual including phone-counseling scripts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67600" y="6172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HelveticaNeue Condensed"/>
              </a:rPr>
              <a:t>(</a:t>
            </a:r>
            <a:r>
              <a:rPr lang="en-US" sz="2400" dirty="0" smtClean="0">
                <a:cs typeface="HelveticaNeue Condensed"/>
              </a:rPr>
              <a:t>cont’d…)</a:t>
            </a:r>
            <a:endParaRPr lang="en-US" sz="2400" dirty="0"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251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Continued…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 </a:t>
            </a:r>
            <a:r>
              <a:rPr lang="en-US" sz="2800" dirty="0"/>
              <a:t>with partners to draft, edit, and sign the Memorandum </a:t>
            </a:r>
            <a:r>
              <a:rPr lang="en-US" sz="2800" dirty="0" smtClean="0"/>
              <a:t>of Understanding </a:t>
            </a:r>
            <a:r>
              <a:rPr lang="en-US" sz="2800" dirty="0"/>
              <a:t>(MOU)</a:t>
            </a:r>
          </a:p>
          <a:p>
            <a:r>
              <a:rPr lang="en-US" sz="2800" dirty="0" smtClean="0"/>
              <a:t>Gain </a:t>
            </a:r>
            <a:r>
              <a:rPr lang="en-US" sz="2800" dirty="0"/>
              <a:t>support from stakeholders’ reaction to the program (</a:t>
            </a:r>
            <a:r>
              <a:rPr lang="en-US" sz="2800" dirty="0" smtClean="0"/>
              <a:t>care providers</a:t>
            </a:r>
            <a:r>
              <a:rPr lang="en-US" sz="2800" dirty="0"/>
              <a:t>, decision makers, navigators/schedulers, patients)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6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5344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Implementation Outcome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236538" indent="-236538"/>
            <a:r>
              <a:rPr lang="en-US" sz="3200" dirty="0" smtClean="0"/>
              <a:t>The [</a:t>
            </a:r>
            <a:r>
              <a:rPr lang="en-US" sz="3200" dirty="0" smtClean="0">
                <a:solidFill>
                  <a:srgbClr val="00ACF4"/>
                </a:solidFill>
              </a:rPr>
              <a:t>organization or individual</a:t>
            </a:r>
            <a:r>
              <a:rPr lang="en-US" sz="3200" dirty="0" smtClean="0"/>
              <a:t>] will implement [</a:t>
            </a:r>
            <a:r>
              <a:rPr lang="en-US" sz="3200" dirty="0" smtClean="0">
                <a:solidFill>
                  <a:srgbClr val="00ACF4"/>
                </a:solidFill>
              </a:rPr>
              <a:t>innovative program</a:t>
            </a:r>
            <a:r>
              <a:rPr lang="en-US" sz="3200" dirty="0" smtClean="0"/>
              <a:t>] including use of [</a:t>
            </a:r>
            <a:r>
              <a:rPr lang="en-US" sz="3200" dirty="0" smtClean="0">
                <a:solidFill>
                  <a:srgbClr val="00ACF4"/>
                </a:solidFill>
              </a:rPr>
              <a:t>program components</a:t>
            </a:r>
            <a:r>
              <a:rPr lang="en-US" sz="3200" dirty="0" smtClean="0"/>
              <a:t>]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pPr marL="914400" lvl="1" indent="-280988"/>
            <a:r>
              <a:rPr lang="en-US" sz="2800" dirty="0" smtClean="0"/>
              <a:t>The </a:t>
            </a:r>
            <a:r>
              <a:rPr lang="en-US" sz="2800" dirty="0" smtClean="0"/>
              <a:t>[</a:t>
            </a:r>
            <a:r>
              <a:rPr lang="en-US" sz="2800" dirty="0" smtClean="0">
                <a:solidFill>
                  <a:srgbClr val="00ACF4"/>
                </a:solidFill>
              </a:rPr>
              <a:t>clinic managers and staff</a:t>
            </a:r>
            <a:r>
              <a:rPr lang="en-US" sz="2800" dirty="0" smtClean="0"/>
              <a:t>] </a:t>
            </a:r>
            <a:r>
              <a:rPr lang="en-US" sz="2800" dirty="0" smtClean="0"/>
              <a:t>will implement [</a:t>
            </a:r>
            <a:r>
              <a:rPr lang="en-US" sz="2800" dirty="0" smtClean="0">
                <a:solidFill>
                  <a:srgbClr val="00ACF4"/>
                </a:solidFill>
              </a:rPr>
              <a:t>the </a:t>
            </a:r>
            <a:r>
              <a:rPr lang="en-US" sz="2800" dirty="0" smtClean="0">
                <a:solidFill>
                  <a:srgbClr val="00ACF4"/>
                </a:solidFill>
              </a:rPr>
              <a:t>PMP program</a:t>
            </a:r>
            <a:r>
              <a:rPr lang="en-US" sz="2800" dirty="0" smtClean="0"/>
              <a:t>] including use of </a:t>
            </a:r>
            <a:r>
              <a:rPr lang="en-US" sz="2800" dirty="0" smtClean="0"/>
              <a:t>[</a:t>
            </a:r>
            <a:r>
              <a:rPr lang="en-US" sz="2800" dirty="0" smtClean="0">
                <a:solidFill>
                  <a:srgbClr val="00ACF4"/>
                </a:solidFill>
              </a:rPr>
              <a:t>all program components</a:t>
            </a:r>
            <a:r>
              <a:rPr lang="en-US" sz="2800" dirty="0" smtClean="0"/>
              <a:t>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5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Example Performance </a:t>
            </a:r>
            <a:r>
              <a:rPr lang="en-US" sz="4400" dirty="0" smtClean="0"/>
              <a:t>Objectives for Implementation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828800"/>
            <a:ext cx="84201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ADEF"/>
                </a:solidFill>
              </a:rPr>
              <a:t>Clinic decision makers</a:t>
            </a:r>
            <a:r>
              <a:rPr lang="en-US" sz="2800" dirty="0" smtClean="0"/>
              <a:t> will:</a:t>
            </a:r>
          </a:p>
          <a:p>
            <a:pPr marL="515938" indent="-279400"/>
            <a:r>
              <a:rPr lang="en-US" sz="2400" dirty="0"/>
              <a:t>Communicate with staff about practice change/role changes </a:t>
            </a:r>
            <a:r>
              <a:rPr lang="en-US" sz="2400" dirty="0" smtClean="0"/>
              <a:t>for patients </a:t>
            </a:r>
            <a:r>
              <a:rPr lang="en-US" sz="2400" dirty="0"/>
              <a:t>due for mammography</a:t>
            </a:r>
          </a:p>
          <a:p>
            <a:pPr marL="515938" indent="-279400"/>
            <a:r>
              <a:rPr lang="en-US" sz="2400" dirty="0" smtClean="0"/>
              <a:t>Designate </a:t>
            </a:r>
            <a:r>
              <a:rPr lang="en-US" sz="2400" dirty="0"/>
              <a:t>time for EBI </a:t>
            </a:r>
            <a:r>
              <a:rPr lang="en-US" sz="2400" dirty="0" smtClean="0"/>
              <a:t>training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ADEF"/>
                </a:solidFill>
              </a:rPr>
              <a:t>Program champion </a:t>
            </a:r>
            <a:r>
              <a:rPr lang="en-US" sz="2800" dirty="0" smtClean="0"/>
              <a:t>will</a:t>
            </a:r>
            <a:r>
              <a:rPr lang="en-US" sz="2800" dirty="0"/>
              <a:t>:</a:t>
            </a:r>
          </a:p>
          <a:p>
            <a:pPr marL="515938" indent="-279400"/>
            <a:r>
              <a:rPr lang="en-US" sz="2400" dirty="0"/>
              <a:t>Arrange for any change to EHR or reporting for PMP</a:t>
            </a:r>
          </a:p>
          <a:p>
            <a:pPr marL="515938" indent="-279400"/>
            <a:r>
              <a:rPr lang="en-US" sz="2400" dirty="0" smtClean="0"/>
              <a:t>Arrange </a:t>
            </a:r>
            <a:r>
              <a:rPr lang="en-US" sz="2400" dirty="0"/>
              <a:t>for patient referrals for </a:t>
            </a:r>
            <a:r>
              <a:rPr lang="en-US" sz="2400" dirty="0" smtClean="0"/>
              <a:t>mammograms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ADEF"/>
                </a:solidFill>
              </a:rPr>
              <a:t>Patient navigator </a:t>
            </a:r>
            <a:r>
              <a:rPr lang="en-US" sz="2800" dirty="0" smtClean="0"/>
              <a:t>will</a:t>
            </a:r>
            <a:r>
              <a:rPr lang="en-US" sz="2800" dirty="0"/>
              <a:t>:</a:t>
            </a:r>
          </a:p>
          <a:p>
            <a:pPr marL="515938" indent="-279400"/>
            <a:r>
              <a:rPr lang="en-US" sz="2400" dirty="0"/>
              <a:t>Conduct telephone barrier </a:t>
            </a:r>
            <a:r>
              <a:rPr lang="en-US" sz="2400" dirty="0" smtClean="0"/>
              <a:t>counseling</a:t>
            </a:r>
          </a:p>
          <a:p>
            <a:pPr marL="515938" indent="-279400"/>
            <a:r>
              <a:rPr lang="en-US" sz="2400" dirty="0" smtClean="0"/>
              <a:t>Use </a:t>
            </a:r>
            <a:r>
              <a:rPr lang="en-US" sz="2400" dirty="0"/>
              <a:t>active-listening protocol when talking with patient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7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5344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Maintenance </a:t>
            </a:r>
            <a:r>
              <a:rPr lang="en-US" sz="4400" dirty="0" smtClean="0"/>
              <a:t>Outcome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787"/>
            <a:ext cx="8077200" cy="2743200"/>
          </a:xfrm>
        </p:spPr>
        <p:txBody>
          <a:bodyPr>
            <a:normAutofit/>
          </a:bodyPr>
          <a:lstStyle/>
          <a:p>
            <a:pPr marL="236538" indent="-236538"/>
            <a:r>
              <a:rPr lang="en-US" sz="3200" dirty="0" smtClean="0"/>
              <a:t>Decide on the type of outcome to be achieved: </a:t>
            </a:r>
          </a:p>
          <a:p>
            <a:pPr marL="574675" lvl="1" indent="-234950"/>
            <a:r>
              <a:rPr lang="en-US" sz="2800" dirty="0" smtClean="0"/>
              <a:t>Institutionalization (integration into organization’s routines)</a:t>
            </a:r>
            <a:endParaRPr lang="en-US" sz="2800" dirty="0" smtClean="0"/>
          </a:p>
          <a:p>
            <a:pPr marL="574675" lvl="1" indent="-234950"/>
            <a:r>
              <a:rPr lang="en-US" sz="2800" dirty="0" smtClean="0"/>
              <a:t>continuation of health effects</a:t>
            </a:r>
          </a:p>
          <a:p>
            <a:pPr marL="574675" lvl="1" indent="-234950"/>
            <a:r>
              <a:rPr lang="en-US" sz="2800" dirty="0" smtClean="0"/>
              <a:t>some combination of these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4495800"/>
            <a:ext cx="6629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ADEF"/>
                </a:solidFill>
              </a:rPr>
              <a:t>Clinic leadership </a:t>
            </a:r>
            <a:r>
              <a:rPr lang="en-US" sz="2800" dirty="0"/>
              <a:t>will maintain the PMP as part of a clinic’s standard practice for every appointed mammography patient after initial funding is withdrawn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17245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Example Performance </a:t>
            </a:r>
            <a:r>
              <a:rPr lang="en-US" sz="4400" dirty="0" smtClean="0"/>
              <a:t>Objectives for </a:t>
            </a:r>
            <a:r>
              <a:rPr lang="en-US" sz="4400" dirty="0" smtClean="0"/>
              <a:t>Maintenance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ADEF"/>
                </a:solidFill>
              </a:rPr>
              <a:t>Program champion </a:t>
            </a:r>
            <a:r>
              <a:rPr lang="en-US" sz="2800" dirty="0"/>
              <a:t>will</a:t>
            </a:r>
            <a:r>
              <a:rPr lang="en-US" sz="2800" dirty="0" smtClean="0"/>
              <a:t>:</a:t>
            </a:r>
          </a:p>
          <a:p>
            <a:pPr marL="236538" indent="-236538"/>
            <a:r>
              <a:rPr lang="en-US" sz="2400" dirty="0" smtClean="0"/>
              <a:t>Discuss </a:t>
            </a:r>
            <a:r>
              <a:rPr lang="en-US" sz="2400" dirty="0"/>
              <a:t>with decision makers the continuation of the PMP </a:t>
            </a:r>
            <a:r>
              <a:rPr lang="en-US" sz="2400" dirty="0" smtClean="0"/>
              <a:t>after funding</a:t>
            </a:r>
            <a:endParaRPr lang="en-US" sz="2400" dirty="0"/>
          </a:p>
          <a:p>
            <a:pPr marL="236538" indent="-236538"/>
            <a:r>
              <a:rPr lang="en-US" sz="2400" dirty="0" smtClean="0"/>
              <a:t>Work </a:t>
            </a:r>
            <a:r>
              <a:rPr lang="en-US" sz="2400" dirty="0"/>
              <a:t>with decision makers to continue contractual arrangements </a:t>
            </a:r>
            <a:r>
              <a:rPr lang="en-US" sz="2400" dirty="0" smtClean="0"/>
              <a:t>for increased </a:t>
            </a:r>
            <a:r>
              <a:rPr lang="en-US" sz="2400" dirty="0"/>
              <a:t>mammography services</a:t>
            </a:r>
          </a:p>
          <a:p>
            <a:pPr marL="236538" indent="-236538"/>
            <a:r>
              <a:rPr lang="en-US" sz="2400" dirty="0" smtClean="0"/>
              <a:t>Add </a:t>
            </a:r>
            <a:r>
              <a:rPr lang="en-US" sz="2400" dirty="0"/>
              <a:t>PMP tasks to normal clinic reminder </a:t>
            </a:r>
            <a:r>
              <a:rPr lang="en-US" sz="2400" dirty="0" smtClean="0"/>
              <a:t>calls</a:t>
            </a:r>
          </a:p>
          <a:p>
            <a:pPr marL="236538" indent="-236538"/>
            <a:r>
              <a:rPr lang="en-US" sz="2400" dirty="0"/>
              <a:t>Ensure that no-show rates continue to be reported (and remain </a:t>
            </a:r>
            <a:r>
              <a:rPr lang="en-US" sz="2400" dirty="0" smtClean="0"/>
              <a:t>stable or </a:t>
            </a:r>
            <a:r>
              <a:rPr lang="en-US" sz="2400" dirty="0"/>
              <a:t>on a downward trend)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ADEF"/>
                </a:solidFill>
              </a:rPr>
              <a:t>Clinic decision makers </a:t>
            </a:r>
            <a:r>
              <a:rPr lang="en-US" sz="2800" dirty="0" smtClean="0"/>
              <a:t>will</a:t>
            </a:r>
            <a:r>
              <a:rPr lang="en-US" sz="2800" dirty="0"/>
              <a:t>:</a:t>
            </a:r>
          </a:p>
          <a:p>
            <a:r>
              <a:rPr lang="en-US" sz="2400" dirty="0"/>
              <a:t>Approve steps to ensure integration of the PMP into normal </a:t>
            </a:r>
            <a:r>
              <a:rPr lang="en-US" sz="2400" dirty="0" smtClean="0"/>
              <a:t>clinic routines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995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7060" y="644729"/>
            <a:ext cx="821055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</a:t>
            </a:r>
            <a:r>
              <a:rPr lang="en-US" sz="4900" dirty="0" smtClean="0"/>
              <a:t>3: </a:t>
            </a:r>
            <a:r>
              <a:rPr lang="en-US" sz="4900" dirty="0" smtClean="0"/>
              <a:t>Construct Matrices of Change Objectives for Program Use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0189" y="1828800"/>
            <a:ext cx="7886700" cy="4492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Use Core Processes to select </a:t>
            </a:r>
            <a:r>
              <a:rPr lang="en-US" sz="3200" dirty="0" smtClean="0">
                <a:solidFill>
                  <a:srgbClr val="00ADEF"/>
                </a:solidFill>
              </a:rPr>
              <a:t>determinants </a:t>
            </a:r>
            <a:r>
              <a:rPr lang="en-US" sz="3200" dirty="0" smtClean="0"/>
              <a:t>of program use</a:t>
            </a:r>
          </a:p>
          <a:p>
            <a:pPr marL="457200" indent="-220663"/>
            <a:r>
              <a:rPr lang="en-US" sz="2800" dirty="0" smtClean="0"/>
              <a:t>Pose a question (</a:t>
            </a:r>
            <a:r>
              <a:rPr lang="en-US" sz="2800" i="1" dirty="0" smtClean="0"/>
              <a:t>Why would adopters decide to use the program?</a:t>
            </a:r>
            <a:r>
              <a:rPr lang="en-US" sz="2800" dirty="0" smtClean="0"/>
              <a:t>)</a:t>
            </a:r>
          </a:p>
          <a:p>
            <a:pPr marL="457200" indent="-220663"/>
            <a:r>
              <a:rPr lang="en-US" sz="2800" dirty="0" smtClean="0"/>
              <a:t>Brainstorm a list of provisional answers</a:t>
            </a:r>
          </a:p>
          <a:p>
            <a:pPr marL="457200" indent="-220663"/>
            <a:r>
              <a:rPr lang="en-US" sz="2800" dirty="0" smtClean="0"/>
              <a:t>Review the theoretical and empirical literature to refine or add to list</a:t>
            </a:r>
          </a:p>
          <a:p>
            <a:pPr marL="457200" indent="-220663"/>
            <a:r>
              <a:rPr lang="en-US" sz="2800" dirty="0" smtClean="0"/>
              <a:t>Collect new data from potential program adopters and implementers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7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 Determinants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6538" indent="-236538"/>
            <a:r>
              <a:rPr lang="en-US" sz="2800" dirty="0" smtClean="0"/>
              <a:t>Awareness </a:t>
            </a:r>
            <a:r>
              <a:rPr lang="en-US" sz="2800" dirty="0" smtClean="0"/>
              <a:t>of the program </a:t>
            </a:r>
            <a:endParaRPr lang="en-US" sz="2800" dirty="0" smtClean="0"/>
          </a:p>
          <a:p>
            <a:pPr marL="236538" indent="-236538"/>
            <a:r>
              <a:rPr lang="en-US" sz="2800" dirty="0" smtClean="0"/>
              <a:t>Perceptions about the program’s characteristics</a:t>
            </a:r>
            <a:endParaRPr lang="en-US" sz="2800" dirty="0" smtClean="0"/>
          </a:p>
          <a:p>
            <a:pPr marL="236538" indent="-236538"/>
            <a:r>
              <a:rPr lang="en-US" sz="2800" dirty="0" smtClean="0"/>
              <a:t>Perceived benefits of program use</a:t>
            </a:r>
            <a:endParaRPr lang="en-US" sz="2800" dirty="0" smtClean="0"/>
          </a:p>
          <a:p>
            <a:pPr marL="236538" indent="-236538"/>
            <a:r>
              <a:rPr lang="en-US" sz="2800" dirty="0" smtClean="0"/>
              <a:t>Self-efficacy and skills for implementation</a:t>
            </a:r>
          </a:p>
          <a:p>
            <a:pPr marL="236538" indent="-236538"/>
            <a:r>
              <a:rPr lang="en-US" sz="2800" dirty="0" smtClean="0"/>
              <a:t>Values supportive of program goals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5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Intervention Mapping Steps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Logic model of the problem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Program outcomes and objectives (logic model of change)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Program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Program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00ADEF"/>
                </a:solidFill>
              </a:rPr>
              <a:t>Program implementation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Evaluation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Social or Structural Factors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/>
            <a:r>
              <a:rPr lang="en-US" sz="3200" dirty="0" smtClean="0"/>
              <a:t>Time</a:t>
            </a:r>
          </a:p>
          <a:p>
            <a:pPr marL="280988" indent="-280988"/>
            <a:r>
              <a:rPr lang="en-US" sz="3200" dirty="0" smtClean="0"/>
              <a:t>Resources</a:t>
            </a:r>
          </a:p>
          <a:p>
            <a:pPr marL="280988" indent="-280988"/>
            <a:r>
              <a:rPr lang="en-US" sz="3200" dirty="0" smtClean="0"/>
              <a:t>Social support</a:t>
            </a:r>
          </a:p>
          <a:p>
            <a:pPr marL="280988" indent="-280988"/>
            <a:r>
              <a:rPr lang="en-US" sz="3200" dirty="0" smtClean="0"/>
              <a:t>Reinforcement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441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Partial Matrix for Adoption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7073" y="2819400"/>
            <a:ext cx="3760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INSERT </a:t>
            </a:r>
            <a:r>
              <a:rPr lang="en-US" b="1" u="sng" dirty="0" smtClean="0"/>
              <a:t>FIRST PAGE </a:t>
            </a:r>
            <a:r>
              <a:rPr lang="en-US" dirty="0" smtClean="0"/>
              <a:t>OF TABLE 8.1 </a:t>
            </a:r>
            <a:r>
              <a:rPr lang="en-US" dirty="0"/>
              <a:t>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6818" y="603318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Partial Table </a:t>
            </a:r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8.1</a:t>
            </a:r>
            <a:endParaRPr lang="en-US" b="1" dirty="0">
              <a:solidFill>
                <a:srgbClr val="2E4485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75209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final task in Step </a:t>
            </a:r>
            <a:r>
              <a:rPr lang="en-US" sz="3200" dirty="0" smtClean="0"/>
              <a:t>5 (similar to Step 3) is to develop an </a:t>
            </a:r>
            <a:r>
              <a:rPr lang="en-US" sz="3200" dirty="0"/>
              <a:t>implementation intervention to influence program use</a:t>
            </a:r>
            <a:endParaRPr lang="en-US" sz="3200" dirty="0" smtClean="0"/>
          </a:p>
          <a:p>
            <a:pPr marL="457200" indent="-236538"/>
            <a:r>
              <a:rPr lang="en-US" sz="2800" dirty="0"/>
              <a:t>C</a:t>
            </a:r>
            <a:r>
              <a:rPr lang="en-US" sz="2800" dirty="0" smtClean="0"/>
              <a:t>hoose change methods </a:t>
            </a:r>
            <a:r>
              <a:rPr lang="en-US" sz="2800" dirty="0"/>
              <a:t>and </a:t>
            </a:r>
            <a:r>
              <a:rPr lang="en-US" sz="2800" dirty="0" smtClean="0"/>
              <a:t>practical applications</a:t>
            </a:r>
          </a:p>
          <a:p>
            <a:pPr marL="457200" indent="-236538"/>
            <a:r>
              <a:rPr lang="en-US" sz="2800" dirty="0" smtClean="0"/>
              <a:t>Design the scope </a:t>
            </a:r>
            <a:r>
              <a:rPr lang="en-US" sz="2800" dirty="0"/>
              <a:t>and </a:t>
            </a:r>
            <a:r>
              <a:rPr lang="en-US" sz="2800" dirty="0" smtClean="0"/>
              <a:t>sequence</a:t>
            </a:r>
          </a:p>
          <a:p>
            <a:pPr marL="457200" indent="-236538"/>
            <a:r>
              <a:rPr lang="en-US" sz="2800" dirty="0"/>
              <a:t>P</a:t>
            </a:r>
            <a:r>
              <a:rPr lang="en-US" sz="2800" dirty="0" smtClean="0"/>
              <a:t>roduce materials for </a:t>
            </a:r>
            <a:r>
              <a:rPr lang="en-US" sz="2800" dirty="0"/>
              <a:t>an </a:t>
            </a:r>
            <a:r>
              <a:rPr lang="en-US" sz="2800" dirty="0" smtClean="0"/>
              <a:t>implementation intervention to influence </a:t>
            </a:r>
            <a:r>
              <a:rPr lang="en-US" sz="2800" dirty="0"/>
              <a:t>program use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4</a:t>
            </a:r>
            <a:r>
              <a:rPr lang="en-US" sz="4900" dirty="0" smtClean="0"/>
              <a:t>: </a:t>
            </a:r>
            <a:r>
              <a:rPr lang="en-US" sz="4900" dirty="0" smtClean="0"/>
              <a:t>Design Implementation Interventions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08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 Implementation Intervention Plan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7073" y="2819400"/>
            <a:ext cx="235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INSERT </a:t>
            </a:r>
            <a:r>
              <a:rPr lang="en-US" dirty="0" smtClean="0"/>
              <a:t>TABLE 8.2 </a:t>
            </a:r>
            <a:r>
              <a:rPr lang="en-US" dirty="0"/>
              <a:t>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6818" y="603318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Table </a:t>
            </a:r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8.2</a:t>
            </a:r>
            <a:endParaRPr lang="en-US" b="1" dirty="0">
              <a:solidFill>
                <a:srgbClr val="2E4485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03535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886700" cy="28527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Example</a:t>
            </a:r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3276600"/>
            <a:ext cx="7086600" cy="2133600"/>
          </a:xfrm>
        </p:spPr>
        <p:txBody>
          <a:bodyPr>
            <a:normAutofit/>
          </a:bodyPr>
          <a:lstStyle/>
          <a:p>
            <a:r>
              <a:rPr lang="en-US" sz="3900" dirty="0" smtClean="0">
                <a:solidFill>
                  <a:schemeClr val="tx1"/>
                </a:solidFill>
                <a:latin typeface="+mj-lt"/>
              </a:rPr>
              <a:t>It’s Your Game…Keep It Real (IYG)</a:t>
            </a: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A sexual health education program for middle school students</a:t>
            </a:r>
          </a:p>
          <a:p>
            <a:endParaRPr lang="en-US" sz="3200" dirty="0">
              <a:solidFill>
                <a:schemeClr val="tx1"/>
              </a:solidFill>
              <a:latin typeface="+mj-lt"/>
            </a:endParaRPr>
          </a:p>
          <a:p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512876"/>
              </p:ext>
            </p:extLst>
          </p:nvPr>
        </p:nvGraphicFramePr>
        <p:xfrm>
          <a:off x="6726115" y="1221214"/>
          <a:ext cx="16002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115" y="1221214"/>
                        <a:ext cx="1600200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9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222"/>
            <a:ext cx="8422298" cy="4500563"/>
          </a:xfrm>
        </p:spPr>
        <p:txBody>
          <a:bodyPr>
            <a:normAutofit/>
          </a:bodyPr>
          <a:lstStyle/>
          <a:p>
            <a:pPr marL="234950" indent="-234950">
              <a:defRPr/>
            </a:pPr>
            <a:r>
              <a:rPr lang="en-US" sz="3200" dirty="0" smtClean="0"/>
              <a:t>Decision makers for </a:t>
            </a:r>
            <a:r>
              <a:rPr lang="en-US" sz="3200" dirty="0" smtClean="0">
                <a:solidFill>
                  <a:srgbClr val="00ADEF"/>
                </a:solidFill>
              </a:rPr>
              <a:t>Adoption</a:t>
            </a:r>
          </a:p>
          <a:p>
            <a:pPr marL="577850" lvl="1" indent="-234950">
              <a:defRPr/>
            </a:pPr>
            <a:r>
              <a:rPr lang="en-US" sz="2800" dirty="0" smtClean="0"/>
              <a:t>School District</a:t>
            </a:r>
          </a:p>
          <a:p>
            <a:pPr marL="920750" lvl="2" indent="-234950">
              <a:defRPr/>
            </a:pPr>
            <a:r>
              <a:rPr lang="en-US" sz="2400" dirty="0" smtClean="0"/>
              <a:t>School Health Advisory Council (SHAC)</a:t>
            </a:r>
          </a:p>
          <a:p>
            <a:pPr marL="920750" lvl="2" indent="-234950">
              <a:defRPr/>
            </a:pPr>
            <a:r>
              <a:rPr lang="en-US" sz="2400" dirty="0" smtClean="0"/>
              <a:t>School Board Members &amp; Superintendent</a:t>
            </a:r>
            <a:endParaRPr lang="en-US" sz="2400" dirty="0" smtClean="0"/>
          </a:p>
          <a:p>
            <a:pPr marL="577850" lvl="1" indent="-234950">
              <a:defRPr/>
            </a:pPr>
            <a:r>
              <a:rPr lang="en-US" sz="2800" dirty="0" smtClean="0"/>
              <a:t>School Level</a:t>
            </a:r>
          </a:p>
          <a:p>
            <a:pPr marL="920750" lvl="2" indent="-234950">
              <a:defRPr/>
            </a:pPr>
            <a:r>
              <a:rPr lang="en-US" sz="2400" dirty="0" smtClean="0"/>
              <a:t>Principals</a:t>
            </a:r>
          </a:p>
          <a:p>
            <a:pPr marL="234950" indent="-234950">
              <a:defRPr/>
            </a:pPr>
            <a:r>
              <a:rPr lang="en-US" sz="3200" dirty="0"/>
              <a:t>Decision makers for </a:t>
            </a:r>
            <a:r>
              <a:rPr lang="en-US" sz="3200" dirty="0" smtClean="0">
                <a:solidFill>
                  <a:srgbClr val="00ADEF"/>
                </a:solidFill>
              </a:rPr>
              <a:t>Implementation</a:t>
            </a:r>
            <a:endParaRPr lang="en-US" sz="3200" dirty="0">
              <a:solidFill>
                <a:srgbClr val="00ADEF"/>
              </a:solidFill>
            </a:endParaRPr>
          </a:p>
          <a:p>
            <a:pPr marL="577850" lvl="1" indent="-234950">
              <a:defRPr/>
            </a:pPr>
            <a:r>
              <a:rPr lang="en-US" sz="2800" dirty="0" smtClean="0"/>
              <a:t>Principal</a:t>
            </a:r>
          </a:p>
          <a:p>
            <a:pPr marL="577850" lvl="1" indent="-234950">
              <a:defRPr/>
            </a:pPr>
            <a:r>
              <a:rPr lang="en-US" sz="2800" dirty="0" smtClean="0"/>
              <a:t>Physical education teachers</a:t>
            </a:r>
          </a:p>
          <a:p>
            <a:pPr marL="577850" lvl="1" indent="-234950">
              <a:defRPr/>
            </a:pPr>
            <a:r>
              <a:rPr lang="en-US" sz="2800" dirty="0" smtClean="0"/>
              <a:t>Computer laboratory or library staff</a:t>
            </a:r>
            <a:endParaRPr lang="en-US" sz="2800" dirty="0"/>
          </a:p>
          <a:p>
            <a:pPr marL="920750" lvl="2" indent="-234950"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62564"/>
              </p:ext>
            </p:extLst>
          </p:nvPr>
        </p:nvGraphicFramePr>
        <p:xfrm>
          <a:off x="7086600" y="5615895"/>
          <a:ext cx="1164981" cy="95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15895"/>
                        <a:ext cx="1164981" cy="9523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160" y="46722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1: </a:t>
            </a:r>
            <a:r>
              <a:rPr lang="en-US" sz="4900" dirty="0" smtClean="0"/>
              <a:t>Identify Potential Program Implementers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222"/>
            <a:ext cx="8422298" cy="4500563"/>
          </a:xfrm>
        </p:spPr>
        <p:txBody>
          <a:bodyPr>
            <a:normAutofit/>
          </a:bodyPr>
          <a:lstStyle/>
          <a:p>
            <a:pPr marL="234950" indent="-234950">
              <a:defRPr/>
            </a:pPr>
            <a:r>
              <a:rPr lang="en-US" sz="3200" dirty="0" smtClean="0"/>
              <a:t>Decision makers for </a:t>
            </a:r>
            <a:r>
              <a:rPr lang="en-US" sz="3200" dirty="0" smtClean="0">
                <a:solidFill>
                  <a:srgbClr val="00ADEF"/>
                </a:solidFill>
              </a:rPr>
              <a:t>Maintenance</a:t>
            </a:r>
          </a:p>
          <a:p>
            <a:pPr marL="577850" lvl="1" indent="-234950">
              <a:defRPr/>
            </a:pPr>
            <a:r>
              <a:rPr lang="en-US" sz="2800" dirty="0" smtClean="0"/>
              <a:t>School District</a:t>
            </a:r>
          </a:p>
          <a:p>
            <a:pPr marL="920750" lvl="2" indent="-234950">
              <a:defRPr/>
            </a:pPr>
            <a:r>
              <a:rPr lang="en-US" sz="2400" dirty="0" smtClean="0"/>
              <a:t>School Health Advisory Council (SHAC)</a:t>
            </a:r>
          </a:p>
          <a:p>
            <a:pPr marL="920750" lvl="2" indent="-234950">
              <a:defRPr/>
            </a:pPr>
            <a:r>
              <a:rPr lang="en-US" sz="2400" dirty="0" smtClean="0"/>
              <a:t>School Board Members &amp; Superintendent</a:t>
            </a:r>
            <a:endParaRPr lang="en-US" sz="2400" dirty="0" smtClean="0"/>
          </a:p>
          <a:p>
            <a:pPr marL="577850" lvl="1" indent="-234950">
              <a:defRPr/>
            </a:pPr>
            <a:r>
              <a:rPr lang="en-US" sz="2800" dirty="0" smtClean="0"/>
              <a:t>School Level</a:t>
            </a:r>
          </a:p>
          <a:p>
            <a:pPr marL="920750" lvl="2" indent="-234950">
              <a:defRPr/>
            </a:pPr>
            <a:r>
              <a:rPr lang="en-US" sz="2400" dirty="0" smtClean="0"/>
              <a:t>Principals</a:t>
            </a:r>
          </a:p>
          <a:p>
            <a:pPr marL="685800" lvl="2" indent="0">
              <a:buNone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7086600" y="5615895"/>
          <a:ext cx="1164981" cy="95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15895"/>
                        <a:ext cx="1164981" cy="9523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160" y="467223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Continued…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8400"/>
            <a:ext cx="7886700" cy="2658085"/>
          </a:xfrm>
        </p:spPr>
        <p:txBody>
          <a:bodyPr>
            <a:normAutofit/>
          </a:bodyPr>
          <a:lstStyle/>
          <a:p>
            <a:pPr marL="236538" indent="-236538"/>
            <a:r>
              <a:rPr lang="en-US" sz="3200" dirty="0" smtClean="0"/>
              <a:t>The planning group use theoretical and empirical evidence to deve</a:t>
            </a:r>
            <a:r>
              <a:rPr lang="en-US" sz="3200" dirty="0" smtClean="0"/>
              <a:t>lop four outcomes and related performance objectives for program use</a:t>
            </a:r>
          </a:p>
          <a:p>
            <a:pPr marL="0" indent="0">
              <a:buNone/>
            </a:pPr>
            <a:endParaRPr lang="en-US" sz="2100" dirty="0" smtClean="0"/>
          </a:p>
          <a:p>
            <a:pPr marL="342900" lvl="1" indent="0">
              <a:buNone/>
            </a:pPr>
            <a:endParaRPr lang="en-US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069014"/>
              </p:ext>
            </p:extLst>
          </p:nvPr>
        </p:nvGraphicFramePr>
        <p:xfrm>
          <a:off x="7743824" y="5522692"/>
          <a:ext cx="1001591" cy="81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Photo Editor Photo" r:id="rId4" imgW="20919820" imgH="14323810" progId="">
                  <p:embed/>
                </p:oleObj>
              </mc:Choice>
              <mc:Fallback>
                <p:oleObj name="Photo Editor Photo" r:id="rId4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4" y="5522692"/>
                        <a:ext cx="1001591" cy="818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6700" y="500062"/>
            <a:ext cx="8610600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Task </a:t>
            </a:r>
            <a:r>
              <a:rPr lang="en-US" sz="4400" dirty="0" smtClean="0"/>
              <a:t>2: </a:t>
            </a:r>
            <a:r>
              <a:rPr lang="en-US" sz="4400" dirty="0"/>
              <a:t>State </a:t>
            </a:r>
            <a:r>
              <a:rPr lang="en-US" sz="4400" dirty="0" smtClean="0"/>
              <a:t>Outcomes </a:t>
            </a:r>
            <a:r>
              <a:rPr lang="en-US" sz="4400" dirty="0"/>
              <a:t>and </a:t>
            </a:r>
            <a:r>
              <a:rPr lang="en-US" sz="4400" dirty="0" smtClean="0"/>
              <a:t>Performance Objectives for Program Use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81000" y="1276350"/>
            <a:ext cx="8229600" cy="5581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Adoption</a:t>
            </a:r>
            <a:endParaRPr lang="en-US" sz="3200" i="1" dirty="0" smtClean="0">
              <a:cs typeface="Arial" charset="0"/>
            </a:endParaRPr>
          </a:p>
          <a:p>
            <a:pPr marL="236538" indent="-236538"/>
            <a:r>
              <a:rPr lang="en-US" sz="2400" dirty="0" smtClean="0">
                <a:cs typeface="Arial" charset="0"/>
              </a:rPr>
              <a:t>The </a:t>
            </a:r>
            <a:r>
              <a:rPr lang="en-US" sz="2400" dirty="0" smtClean="0">
                <a:solidFill>
                  <a:srgbClr val="00ADEF"/>
                </a:solidFill>
                <a:cs typeface="Arial" charset="0"/>
              </a:rPr>
              <a:t>SHAC</a:t>
            </a:r>
            <a:r>
              <a:rPr lang="en-US" sz="2400" dirty="0" smtClean="0">
                <a:cs typeface="Arial" charset="0"/>
              </a:rPr>
              <a:t> will recommend and support the delivery of “It’s Your Game…Keep it Real” (IYG), an effective HIV, STD, and pregnancy prevention program, in their </a:t>
            </a:r>
            <a:r>
              <a:rPr lang="en-US" sz="2400" dirty="0" smtClean="0">
                <a:cs typeface="Arial" charset="0"/>
              </a:rPr>
              <a:t>district</a:t>
            </a:r>
            <a:endParaRPr lang="en-US" sz="2400" dirty="0" smtClean="0">
              <a:cs typeface="Arial" charset="0"/>
            </a:endParaRPr>
          </a:p>
          <a:p>
            <a:pPr marL="236538" indent="-236538"/>
            <a:r>
              <a:rPr lang="en-US" sz="2400" dirty="0" smtClean="0">
                <a:solidFill>
                  <a:srgbClr val="00ADEF"/>
                </a:solidFill>
                <a:cs typeface="Arial" charset="0"/>
              </a:rPr>
              <a:t>School </a:t>
            </a:r>
            <a:r>
              <a:rPr lang="en-US" sz="2400" dirty="0" smtClean="0">
                <a:solidFill>
                  <a:srgbClr val="00ADEF"/>
                </a:solidFill>
                <a:cs typeface="Arial" charset="0"/>
              </a:rPr>
              <a:t>principals, parents and other community members </a:t>
            </a:r>
            <a:r>
              <a:rPr lang="en-US" sz="2400" dirty="0" smtClean="0">
                <a:cs typeface="Arial" charset="0"/>
              </a:rPr>
              <a:t>will </a:t>
            </a:r>
            <a:r>
              <a:rPr lang="en-US" sz="2400" dirty="0" smtClean="0">
                <a:cs typeface="Arial" charset="0"/>
              </a:rPr>
              <a:t>adopt and support the delivery </a:t>
            </a:r>
            <a:r>
              <a:rPr lang="en-US" sz="2400" dirty="0" smtClean="0">
                <a:cs typeface="Arial" charset="0"/>
              </a:rPr>
              <a:t>of IYG</a:t>
            </a:r>
            <a:endParaRPr lang="en-US" sz="2400" dirty="0" smtClean="0">
              <a:cs typeface="Arial" charset="0"/>
            </a:endParaRPr>
          </a:p>
          <a:p>
            <a:pPr marL="0" indent="0">
              <a:buNone/>
            </a:pPr>
            <a:r>
              <a:rPr lang="en-US" sz="3500" dirty="0" smtClean="0"/>
              <a:t>Implementation</a:t>
            </a:r>
            <a:endParaRPr lang="en-US" sz="3500" dirty="0" smtClean="0">
              <a:cs typeface="Arial" charset="0"/>
            </a:endParaRPr>
          </a:p>
          <a:p>
            <a:r>
              <a:rPr lang="en-US" sz="2400" dirty="0" smtClean="0">
                <a:solidFill>
                  <a:srgbClr val="00ADEF"/>
                </a:solidFill>
                <a:cs typeface="Arial" charset="0"/>
              </a:rPr>
              <a:t>Principals, </a:t>
            </a:r>
            <a:r>
              <a:rPr lang="en-US" sz="2400" dirty="0" smtClean="0">
                <a:solidFill>
                  <a:srgbClr val="00ADEF"/>
                </a:solidFill>
                <a:cs typeface="Arial" charset="0"/>
              </a:rPr>
              <a:t>physical education teachers, </a:t>
            </a:r>
            <a:r>
              <a:rPr lang="en-US" sz="2400" dirty="0" smtClean="0">
                <a:solidFill>
                  <a:srgbClr val="00ADEF"/>
                </a:solidFill>
                <a:cs typeface="Arial" charset="0"/>
              </a:rPr>
              <a:t>and other necessary staff </a:t>
            </a:r>
            <a:r>
              <a:rPr lang="en-US" sz="2400" dirty="0" smtClean="0">
                <a:cs typeface="Arial" charset="0"/>
              </a:rPr>
              <a:t>will implement  </a:t>
            </a:r>
            <a:r>
              <a:rPr lang="en-US" sz="2400" dirty="0" smtClean="0">
                <a:cs typeface="Arial" charset="0"/>
              </a:rPr>
              <a:t>IYG </a:t>
            </a:r>
          </a:p>
          <a:p>
            <a:pPr marL="0" indent="0">
              <a:buNone/>
            </a:pPr>
            <a:r>
              <a:rPr lang="en-US" sz="3500" dirty="0" smtClean="0"/>
              <a:t>Maintenance</a:t>
            </a:r>
            <a:endParaRPr lang="en-US" sz="3500" dirty="0" smtClean="0">
              <a:cs typeface="Arial" charset="0"/>
            </a:endParaRPr>
          </a:p>
          <a:p>
            <a:r>
              <a:rPr lang="en-US" sz="2400" dirty="0" smtClean="0">
                <a:solidFill>
                  <a:srgbClr val="00ADEF"/>
                </a:solidFill>
                <a:cs typeface="Arial" charset="0"/>
              </a:rPr>
              <a:t>The SHAC, </a:t>
            </a:r>
            <a:r>
              <a:rPr lang="en-US" sz="2400" dirty="0" smtClean="0">
                <a:solidFill>
                  <a:srgbClr val="00ADEF"/>
                </a:solidFill>
                <a:cs typeface="Arial" charset="0"/>
              </a:rPr>
              <a:t>district administrators, principals, physical education teachers, and other necessary staff </a:t>
            </a:r>
            <a:r>
              <a:rPr lang="en-US" sz="2400" dirty="0" smtClean="0">
                <a:cs typeface="Arial" charset="0"/>
              </a:rPr>
              <a:t>will maintain the delivery of </a:t>
            </a:r>
            <a:r>
              <a:rPr lang="en-US" sz="2400" dirty="0" smtClean="0">
                <a:cs typeface="Arial" charset="0"/>
              </a:rPr>
              <a:t>IYG in </a:t>
            </a:r>
            <a:r>
              <a:rPr lang="en-US" sz="2400" dirty="0" smtClean="0">
                <a:cs typeface="Arial" charset="0"/>
              </a:rPr>
              <a:t>their district and middle </a:t>
            </a:r>
            <a:r>
              <a:rPr lang="en-US" sz="2400" dirty="0" smtClean="0">
                <a:cs typeface="Arial" charset="0"/>
              </a:rPr>
              <a:t>schools</a:t>
            </a:r>
            <a:endParaRPr lang="en-US" sz="2400" dirty="0" smtClean="0">
              <a:cs typeface="Arial" charset="0"/>
            </a:endParaRP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23" y="299884"/>
            <a:ext cx="8229600" cy="971550"/>
          </a:xfrm>
        </p:spPr>
        <p:txBody>
          <a:bodyPr>
            <a:noAutofit/>
          </a:bodyPr>
          <a:lstStyle/>
          <a:p>
            <a:r>
              <a:rPr lang="en-US" sz="4400" dirty="0" smtClean="0"/>
              <a:t>Program Outcomes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02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79525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smtClean="0"/>
              <a:t>Task 3: Partial </a:t>
            </a:r>
            <a:r>
              <a:rPr lang="en-US" sz="4400" dirty="0" smtClean="0"/>
              <a:t>Matrix for Adopters</a:t>
            </a:r>
            <a:br>
              <a:rPr lang="en-US" sz="4400" dirty="0" smtClean="0"/>
            </a:br>
            <a:endParaRPr lang="en-US" sz="4400" dirty="0" smtClean="0"/>
          </a:p>
        </p:txBody>
      </p:sp>
      <p:graphicFrame>
        <p:nvGraphicFramePr>
          <p:cNvPr id="1141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85696"/>
              </p:ext>
            </p:extLst>
          </p:nvPr>
        </p:nvGraphicFramePr>
        <p:xfrm>
          <a:off x="228600" y="914400"/>
          <a:ext cx="8686799" cy="5805458"/>
        </p:xfrm>
        <a:graphic>
          <a:graphicData uri="http://schemas.openxmlformats.org/drawingml/2006/table">
            <a:tbl>
              <a:tblPr/>
              <a:tblGrid>
                <a:gridCol w="1676399"/>
                <a:gridCol w="2882020"/>
                <a:gridCol w="1204111"/>
                <a:gridCol w="1634151"/>
                <a:gridCol w="1290118"/>
              </a:tblGrid>
              <a:tr h="349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Determinants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7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Performance  Objectives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A. Awareness / 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B. Attitudes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C. Outcome Expectations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D. Perceived Norms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2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1. The SHAC evaluates student education needs in HIV, STD, and pregnancy prevention in their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district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1a. List resources which can evaluate students educational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needs                                   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1b. Summarize  sexual behavior, HIV, STD, and pregnancy statistics among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students                                       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1c. List the Health TEKS objectives for middle school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students         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1.d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. Describe school policy on HIV, STD and pregnancy prevention education. 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1e. Prioritize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needs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1a. Describe review time and effort as necessary and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important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1a. Expect that by evaluating student educational needs in HIV, STD, pregnancy prevention, problem can be prioritized and these statistics can be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decreased           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1.b. Expect that by not thoroughly fulfilling educational needs in HIV, STD and pregnancy prevention overall student success will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decrease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1a. Recognize that other school districts see this as a problem that needs to be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addressed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4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2. The SHAC reviews the “It’s Your Game…Keep it Real” (IYG) program and specifically note program objectives, methods, and relative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advantages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2a.Describe IYG objectives and describe applicable TEKS objectives. [Compatibility]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2b. Describe how IYG compares to current HIV, STD,  and pregnancy prevention curriculum coverage in HISD middle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schools                    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. List advantages of IYG program  (curriculum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approved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by the SHAC, is flexible, effective, interactive, easy to implement, fun for students and teachers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2a.Describe IYG as being worth the modification to school level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curriculum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2.b. Review characteristics of IYG in favorable manner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2a. Expect that many Health TEKS objectives will be covered by implementing IYG in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schools                  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2.b. Expect that IYG will be easy to implement and thus will easily fit in their allotted time for the health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curriculum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2a. Principals, Teachers and parents support IYG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curriculum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5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4582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Planning for Program Use is Essential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rgbClr val="2B3A88"/>
                </a:solidFill>
                <a:latin typeface="HelveticaNeue Condensed"/>
                <a:ea typeface="+mn-ea"/>
                <a:cs typeface="HelveticaNeue Condense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rgbClr val="2B3A88"/>
                </a:solidFill>
                <a:latin typeface="HelveticaNeue Condensed"/>
                <a:ea typeface="+mn-ea"/>
                <a:cs typeface="HelveticaNeue Condensed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rgbClr val="2B3A88"/>
                </a:solidFill>
                <a:latin typeface="HelveticaNeue Condensed"/>
                <a:ea typeface="+mn-ea"/>
                <a:cs typeface="HelveticaNeue Condensed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2B3A88"/>
                </a:solidFill>
                <a:latin typeface="HelveticaNeue Condensed"/>
                <a:ea typeface="+mn-ea"/>
                <a:cs typeface="HelveticaNeue Condensed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rgbClr val="2B3A88"/>
                </a:solidFill>
                <a:latin typeface="HelveticaNeue Condensed"/>
                <a:ea typeface="+mn-ea"/>
                <a:cs typeface="HelveticaNeue Condense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The ultimate impact of a health education or health promotion program depends on: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Effectiveness of the intervention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Reach in the population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7" name="Picture 2" descr="C:\Users\student\Pictures\CATCH_p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48200"/>
            <a:ext cx="8305800" cy="1661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0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1279525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smtClean="0"/>
              <a:t>Partial Matrix for Implementers (Teachers)</a:t>
            </a:r>
            <a:br>
              <a:rPr lang="en-US" sz="4400" dirty="0" smtClean="0"/>
            </a:br>
            <a:endParaRPr lang="en-US" sz="4400" dirty="0" smtClean="0"/>
          </a:p>
        </p:txBody>
      </p:sp>
      <p:graphicFrame>
        <p:nvGraphicFramePr>
          <p:cNvPr id="1141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352161"/>
              </p:ext>
            </p:extLst>
          </p:nvPr>
        </p:nvGraphicFramePr>
        <p:xfrm>
          <a:off x="457200" y="1593850"/>
          <a:ext cx="8229600" cy="4806377"/>
        </p:xfrm>
        <a:graphic>
          <a:graphicData uri="http://schemas.openxmlformats.org/drawingml/2006/table">
            <a:tbl>
              <a:tblPr/>
              <a:tblGrid>
                <a:gridCol w="1905803"/>
                <a:gridCol w="1819174"/>
                <a:gridCol w="1299410"/>
                <a:gridCol w="1645920"/>
                <a:gridCol w="1559293"/>
              </a:tblGrid>
              <a:tr h="4288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Determinants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3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Performance  Objectives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A. Awareness / 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B. Attitudes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C. Outcome Expectations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D. Skills and Self-Efficacy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1. All teachers attend “It’s Your Game…Keep it Real”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training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1a. Describe where training is and how it will be covered (substitute coverage, during training day,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etc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1b. Describe the training as useful and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necessary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1c. Expect that by attending the training they will be able to successfully implement program and students will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benefit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1d. Demonstrates ability to attend the training and expresses confidence to do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so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49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2. Teachers plan how and when “It’s Your Game…Keep it Real” will be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implemented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2ai. Describe which lesson plans will be incorporated into the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curriculum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2aii. Describe when the lessons will be implemented during allotted health class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time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2b. Feels the IYG program will enhance their overall lesson plans for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students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2c. Expects that IYG program lessons are adaptable and therefore easy to include in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curriculum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2d. Demonstrate ability to fit lessons into yearly plan and expresses confidence in ability to do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48" charset="-128"/>
                        </a:rPr>
                        <a:t>so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8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683486"/>
              </p:ext>
            </p:extLst>
          </p:nvPr>
        </p:nvGraphicFramePr>
        <p:xfrm>
          <a:off x="7888614" y="4966627"/>
          <a:ext cx="1001591" cy="81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614" y="4966627"/>
                        <a:ext cx="1001591" cy="818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4</a:t>
            </a:r>
            <a:r>
              <a:rPr lang="en-US" sz="4900" dirty="0" smtClean="0"/>
              <a:t>: </a:t>
            </a:r>
            <a:r>
              <a:rPr lang="en-US" sz="4900" dirty="0" smtClean="0"/>
              <a:t>Design Implementation Interventions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07073" y="2819400"/>
            <a:ext cx="235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INSERT </a:t>
            </a:r>
            <a:r>
              <a:rPr lang="en-US" dirty="0" smtClean="0"/>
              <a:t>TABLE 8.4 </a:t>
            </a:r>
            <a:r>
              <a:rPr lang="en-US" dirty="0"/>
              <a:t>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6818" y="603318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Table </a:t>
            </a:r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4</a:t>
            </a:r>
            <a:endParaRPr lang="en-US" b="1" dirty="0">
              <a:solidFill>
                <a:srgbClr val="2E4485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627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437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Teacher Training Topics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77" y="1361788"/>
            <a:ext cx="6041735" cy="5029199"/>
          </a:xfrm>
        </p:spPr>
        <p:txBody>
          <a:bodyPr>
            <a:normAutofit lnSpcReduction="10000"/>
          </a:bodyPr>
          <a:lstStyle/>
          <a:p>
            <a:pPr marL="236538" indent="-236538"/>
            <a:r>
              <a:rPr lang="en-US" sz="2400" dirty="0" smtClean="0"/>
              <a:t>Overview of IYG curriculum </a:t>
            </a:r>
          </a:p>
          <a:p>
            <a:pPr marL="693738" indent="-220663"/>
            <a:r>
              <a:rPr lang="en-US" sz="2200" dirty="0"/>
              <a:t>Adolescent sexual health </a:t>
            </a:r>
            <a:endParaRPr lang="en-US" sz="2200" dirty="0" smtClean="0"/>
          </a:p>
          <a:p>
            <a:pPr marL="693738" indent="-220663"/>
            <a:r>
              <a:rPr lang="en-US" sz="2200" dirty="0" smtClean="0"/>
              <a:t>Life </a:t>
            </a:r>
            <a:r>
              <a:rPr lang="en-US" sz="2200" dirty="0"/>
              <a:t>skills (decision-making, communication and refusal </a:t>
            </a:r>
            <a:r>
              <a:rPr lang="en-US" sz="2200" dirty="0" smtClean="0"/>
              <a:t>skills)</a:t>
            </a:r>
            <a:endParaRPr lang="en-US" sz="2200" dirty="0"/>
          </a:p>
          <a:p>
            <a:pPr marL="693738" indent="-220663"/>
            <a:r>
              <a:rPr lang="en-US" sz="2200" dirty="0"/>
              <a:t>Puberty</a:t>
            </a:r>
          </a:p>
          <a:p>
            <a:pPr marL="693738" indent="-220663"/>
            <a:r>
              <a:rPr lang="en-US" sz="2200" dirty="0"/>
              <a:t>Healthy relationships</a:t>
            </a:r>
          </a:p>
          <a:p>
            <a:pPr marL="693738" indent="-220663"/>
            <a:r>
              <a:rPr lang="en-US" sz="2200" dirty="0"/>
              <a:t>HIV, STD, and teen </a:t>
            </a:r>
            <a:r>
              <a:rPr lang="en-US" sz="2200" dirty="0" smtClean="0"/>
              <a:t>pregnancy</a:t>
            </a:r>
          </a:p>
          <a:p>
            <a:pPr marL="236538" indent="-236538"/>
            <a:r>
              <a:rPr lang="en-US" sz="2600" dirty="0" smtClean="0"/>
              <a:t>Lesson demonstration and modeling</a:t>
            </a:r>
          </a:p>
          <a:p>
            <a:pPr marL="236538" indent="-236538"/>
            <a:r>
              <a:rPr lang="en-US" sz="2600" dirty="0" smtClean="0"/>
              <a:t>Interactive lesson practice and feedback</a:t>
            </a:r>
          </a:p>
          <a:p>
            <a:pPr marL="236538" indent="-236538"/>
            <a:r>
              <a:rPr lang="en-US" sz="2600" dirty="0" smtClean="0"/>
              <a:t>Strategies for classroom management</a:t>
            </a:r>
          </a:p>
          <a:p>
            <a:pPr marL="236538" indent="-236538"/>
            <a:r>
              <a:rPr lang="en-US" sz="2600" dirty="0" smtClean="0"/>
              <a:t>Guidelines for adapting the curriculum</a:t>
            </a:r>
          </a:p>
          <a:p>
            <a:pPr marL="236538" indent="-236538"/>
            <a:r>
              <a:rPr lang="en-US" sz="2600" dirty="0" smtClean="0"/>
              <a:t>Action planning for effective implementation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318962"/>
              </p:ext>
            </p:extLst>
          </p:nvPr>
        </p:nvGraphicFramePr>
        <p:xfrm>
          <a:off x="7840400" y="5636014"/>
          <a:ext cx="1001591" cy="81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400" y="5636014"/>
                        <a:ext cx="1001591" cy="818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U:\Research\OAH Project\Training - Harris County\Training photos\For OAH\IMG_01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2" t="15647" r="17670" b="10110"/>
          <a:stretch/>
        </p:blipFill>
        <p:spPr bwMode="auto">
          <a:xfrm>
            <a:off x="6709160" y="1489034"/>
            <a:ext cx="2085495" cy="28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Teacher Newsletters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7468"/>
            <a:ext cx="6553199" cy="410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/>
          <a:stretch/>
        </p:blipFill>
        <p:spPr bwMode="auto">
          <a:xfrm>
            <a:off x="2133600" y="5505449"/>
            <a:ext cx="6010275" cy="96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0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808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8429"/>
            <a:ext cx="5410200" cy="367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IM Step </a:t>
            </a:r>
            <a:r>
              <a:rPr lang="en-US" sz="3000" dirty="0" smtClean="0"/>
              <a:t>5 </a:t>
            </a:r>
            <a:r>
              <a:rPr lang="en-US" sz="3000" dirty="0" smtClean="0"/>
              <a:t>comprises </a:t>
            </a:r>
            <a:r>
              <a:rPr lang="en-US" sz="3000" dirty="0" smtClean="0">
                <a:solidFill>
                  <a:srgbClr val="00ADEF"/>
                </a:solidFill>
              </a:rPr>
              <a:t>4 </a:t>
            </a:r>
            <a:r>
              <a:rPr lang="en-US" sz="3000" dirty="0" smtClean="0">
                <a:solidFill>
                  <a:srgbClr val="00ADEF"/>
                </a:solidFill>
              </a:rPr>
              <a:t>key tasks</a:t>
            </a:r>
            <a:r>
              <a:rPr lang="en-US" sz="3000" dirty="0" smtClean="0"/>
              <a:t>: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/>
              <a:t>Identify potential program implementers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/>
              <a:t>State outcomes and performance objectives for program use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/>
              <a:t>Construct matrices of change objectives for program use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/>
              <a:t>Design implementation interventions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133600"/>
            <a:ext cx="2743200" cy="362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Focus of Step 5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5637"/>
            <a:ext cx="7886700" cy="4351338"/>
          </a:xfrm>
        </p:spPr>
        <p:txBody>
          <a:bodyPr/>
          <a:lstStyle/>
          <a:p>
            <a:r>
              <a:rPr lang="en-US" sz="3200" dirty="0" smtClean="0"/>
              <a:t>For new programs, demonstration, and research projects:</a:t>
            </a:r>
          </a:p>
          <a:p>
            <a:pPr lvl="1"/>
            <a:r>
              <a:rPr lang="en-US" sz="2800" dirty="0" smtClean="0"/>
              <a:t>Plan for initial implementation to ensure program is used as intended during the evaluation trial</a:t>
            </a:r>
          </a:p>
          <a:p>
            <a:r>
              <a:rPr lang="en-US" sz="3200" dirty="0"/>
              <a:t>For </a:t>
            </a:r>
            <a:r>
              <a:rPr lang="en-US" sz="3200" dirty="0" smtClean="0"/>
              <a:t>programs that have already been implemented and evaluated:</a:t>
            </a:r>
            <a:endParaRPr lang="en-US" sz="3200" dirty="0"/>
          </a:p>
          <a:p>
            <a:pPr lvl="1"/>
            <a:r>
              <a:rPr lang="en-US" sz="2800" dirty="0" smtClean="0"/>
              <a:t>Develop an implementation intervention to enhance dissemination or ‘scale-up’ for widespread use</a:t>
            </a: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8675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EBI and Implementation Intervention Targets and Outcomes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6643" y="3244334"/>
            <a:ext cx="237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INSERT Figure </a:t>
            </a:r>
            <a:r>
              <a:rPr lang="en-US" dirty="0" smtClean="0"/>
              <a:t>8.1 </a:t>
            </a:r>
            <a:r>
              <a:rPr lang="en-US" dirty="0"/>
              <a:t>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Figure </a:t>
            </a:r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8.1</a:t>
            </a:r>
            <a:endParaRPr lang="en-US" b="1" dirty="0">
              <a:solidFill>
                <a:srgbClr val="2E4485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16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763000" cy="1325563"/>
          </a:xfrm>
        </p:spPr>
        <p:txBody>
          <a:bodyPr>
            <a:noAutofit/>
          </a:bodyPr>
          <a:lstStyle/>
          <a:p>
            <a:r>
              <a:rPr lang="en-US" sz="4400" dirty="0" smtClean="0"/>
              <a:t>Using Dissemination and Implementation Theories and Frameworks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3132138"/>
          </a:xfrm>
        </p:spPr>
        <p:txBody>
          <a:bodyPr>
            <a:normAutofit/>
          </a:bodyPr>
          <a:lstStyle/>
          <a:p>
            <a:pPr marL="236538" indent="-236538"/>
            <a:r>
              <a:rPr lang="en-US" sz="3200" dirty="0" smtClean="0"/>
              <a:t>Diffusion of Innovations Theory</a:t>
            </a:r>
          </a:p>
          <a:p>
            <a:pPr marL="236538" indent="-236538"/>
            <a:r>
              <a:rPr lang="en-US" sz="3200" dirty="0" smtClean="0"/>
              <a:t>Theories of Organizational Change</a:t>
            </a:r>
          </a:p>
          <a:p>
            <a:pPr marL="236538" indent="-236538"/>
            <a:r>
              <a:rPr lang="en-US" sz="3200" dirty="0" smtClean="0"/>
              <a:t>RE-AIM</a:t>
            </a:r>
          </a:p>
          <a:p>
            <a:pPr marL="236538" indent="-236538"/>
            <a:r>
              <a:rPr lang="en-US" sz="3200" dirty="0" smtClean="0"/>
              <a:t>Interactive Systems Framework</a:t>
            </a:r>
          </a:p>
          <a:p>
            <a:pPr marL="236538" indent="-236538"/>
            <a:r>
              <a:rPr lang="en-US" sz="3200" dirty="0" smtClean="0"/>
              <a:t>Consolidated Framework for Implementation Research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4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24" y="1478438"/>
            <a:ext cx="4605731" cy="3098866"/>
          </a:xfrm>
          <a:prstGeom prst="rect">
            <a:avLst/>
          </a:prstGeom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875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Step </a:t>
            </a:r>
            <a:r>
              <a:rPr lang="en-US" sz="4400" dirty="0" smtClean="0"/>
              <a:t>5: </a:t>
            </a:r>
            <a:r>
              <a:rPr lang="en-US" sz="4400" dirty="0" smtClean="0"/>
              <a:t>Tasks</a:t>
            </a:r>
            <a:endParaRPr lang="en-US" sz="4400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78438"/>
            <a:ext cx="4572000" cy="4617561"/>
          </a:xfrm>
        </p:spPr>
        <p:txBody>
          <a:bodyPr>
            <a:noAutofit/>
          </a:bodyPr>
          <a:lstStyle/>
          <a:p>
            <a:pPr marL="339725" indent="-339725">
              <a:buFont typeface="+mj-lt"/>
              <a:buAutoNum type="arabicPeriod"/>
            </a:pPr>
            <a:r>
              <a:rPr lang="en-US" sz="2800" dirty="0"/>
              <a:t>Identify potential </a:t>
            </a:r>
            <a:r>
              <a:rPr lang="en-US" sz="2800" dirty="0" smtClean="0"/>
              <a:t>program implementers</a:t>
            </a:r>
            <a:endParaRPr lang="en-US" sz="2800" dirty="0"/>
          </a:p>
          <a:p>
            <a:pPr marL="339725" indent="-339725">
              <a:buFont typeface="+mj-lt"/>
              <a:buAutoNum type="arabicPeriod"/>
            </a:pPr>
            <a:r>
              <a:rPr lang="en-US" sz="2800" dirty="0" smtClean="0"/>
              <a:t>State </a:t>
            </a:r>
            <a:r>
              <a:rPr lang="en-US" sz="2800" dirty="0"/>
              <a:t>outcomes and </a:t>
            </a:r>
            <a:r>
              <a:rPr lang="en-US" sz="2800" dirty="0" smtClean="0"/>
              <a:t>performance objectives </a:t>
            </a:r>
            <a:r>
              <a:rPr lang="en-US" sz="2800" dirty="0"/>
              <a:t>for program use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800" dirty="0" smtClean="0"/>
              <a:t>Construct </a:t>
            </a:r>
            <a:r>
              <a:rPr lang="en-US" sz="2800" dirty="0"/>
              <a:t>matrices of </a:t>
            </a:r>
            <a:r>
              <a:rPr lang="en-US" sz="2800" dirty="0" smtClean="0"/>
              <a:t>change objectives </a:t>
            </a:r>
            <a:r>
              <a:rPr lang="en-US" sz="2800" dirty="0"/>
              <a:t>for program use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800" dirty="0" smtClean="0"/>
              <a:t>Design </a:t>
            </a:r>
            <a:r>
              <a:rPr lang="en-US" sz="2800" dirty="0"/>
              <a:t>implementation interventions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609600"/>
            <a:ext cx="84582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1: </a:t>
            </a:r>
            <a:r>
              <a:rPr lang="en-US" sz="4900" dirty="0" smtClean="0"/>
              <a:t>Identify Potential Program Implementers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93078" y="1676400"/>
            <a:ext cx="8458199" cy="4486274"/>
          </a:xfrm>
        </p:spPr>
        <p:txBody>
          <a:bodyPr>
            <a:noAutofit/>
          </a:bodyPr>
          <a:lstStyle/>
          <a:p>
            <a:pPr marL="236538" indent="-236538"/>
            <a:r>
              <a:rPr lang="en-US" sz="3000" dirty="0"/>
              <a:t>Who will decide to adopt and use the program</a:t>
            </a:r>
            <a:r>
              <a:rPr lang="en-US" sz="3000" dirty="0" smtClean="0"/>
              <a:t>?</a:t>
            </a:r>
          </a:p>
          <a:p>
            <a:pPr marL="236538" indent="-236538"/>
            <a:r>
              <a:rPr lang="en-US" sz="3000" dirty="0" smtClean="0"/>
              <a:t>Which </a:t>
            </a:r>
            <a:r>
              <a:rPr lang="en-US" sz="3000" dirty="0"/>
              <a:t>stakeholders will decision makers need to consult?</a:t>
            </a:r>
          </a:p>
          <a:p>
            <a:pPr marL="236538" indent="-236538"/>
            <a:r>
              <a:rPr lang="en-US" sz="3000" dirty="0" smtClean="0"/>
              <a:t>Who </a:t>
            </a:r>
            <a:r>
              <a:rPr lang="en-US" sz="3000" dirty="0"/>
              <a:t>will make resources available to implement the program?</a:t>
            </a:r>
          </a:p>
          <a:p>
            <a:pPr marL="236538" indent="-236538"/>
            <a:r>
              <a:rPr lang="en-US" sz="3000" dirty="0" smtClean="0"/>
              <a:t>Who </a:t>
            </a:r>
            <a:r>
              <a:rPr lang="en-US" sz="3000" dirty="0"/>
              <a:t>will implement the program</a:t>
            </a:r>
            <a:r>
              <a:rPr lang="en-US" sz="3000" dirty="0" smtClean="0"/>
              <a:t>?</a:t>
            </a:r>
            <a:r>
              <a:rPr lang="en-US" sz="3000" dirty="0"/>
              <a:t> </a:t>
            </a:r>
            <a:endParaRPr lang="en-US" sz="3000" dirty="0" smtClean="0"/>
          </a:p>
          <a:p>
            <a:pPr marL="236538" indent="-236538"/>
            <a:r>
              <a:rPr lang="en-US" sz="3000" dirty="0" smtClean="0"/>
              <a:t>Will </a:t>
            </a:r>
            <a:r>
              <a:rPr lang="en-US" sz="3000" dirty="0"/>
              <a:t>the program require different people to implement </a:t>
            </a:r>
            <a:r>
              <a:rPr lang="en-US" sz="3000" dirty="0" smtClean="0"/>
              <a:t>different components</a:t>
            </a:r>
            <a:r>
              <a:rPr lang="en-US" sz="3000" dirty="0"/>
              <a:t>?</a:t>
            </a:r>
          </a:p>
          <a:p>
            <a:pPr marL="236538" indent="-236538"/>
            <a:r>
              <a:rPr lang="en-US" sz="3000" dirty="0" smtClean="0"/>
              <a:t>Who </a:t>
            </a:r>
            <a:r>
              <a:rPr lang="en-US" sz="3000" dirty="0"/>
              <a:t>will ensure that the program continues as long as it is needed?</a:t>
            </a:r>
            <a:endParaRPr lang="en-US" sz="3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2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Task </a:t>
            </a:r>
            <a:r>
              <a:rPr lang="en-US" sz="4400" dirty="0" smtClean="0"/>
              <a:t>2: </a:t>
            </a:r>
            <a:r>
              <a:rPr lang="en-US" sz="4400" dirty="0"/>
              <a:t>State </a:t>
            </a:r>
            <a:r>
              <a:rPr lang="en-US" sz="4400" dirty="0" smtClean="0"/>
              <a:t>Outcomes and Performance Objectives for Program Use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124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Program use </a:t>
            </a:r>
            <a:r>
              <a:rPr lang="en-US" sz="3500" i="1" dirty="0" smtClean="0"/>
              <a:t>outcomes</a:t>
            </a:r>
          </a:p>
          <a:p>
            <a:pPr marL="236538" indent="-236538"/>
            <a:r>
              <a:rPr lang="en-US" sz="3000" dirty="0" smtClean="0">
                <a:solidFill>
                  <a:srgbClr val="00ACF4"/>
                </a:solidFill>
              </a:rPr>
              <a:t>Adoption</a:t>
            </a:r>
            <a:r>
              <a:rPr lang="en-US" sz="3000" i="1" dirty="0" smtClean="0"/>
              <a:t> </a:t>
            </a:r>
            <a:r>
              <a:rPr lang="en-US" sz="3000" dirty="0" smtClean="0"/>
              <a:t>is a decision to use a </a:t>
            </a:r>
            <a:r>
              <a:rPr lang="en-US" sz="3000" dirty="0" smtClean="0"/>
              <a:t>new program</a:t>
            </a:r>
            <a:endParaRPr lang="en-US" sz="3000" dirty="0" smtClean="0"/>
          </a:p>
          <a:p>
            <a:pPr marL="236538" indent="-236538"/>
            <a:r>
              <a:rPr lang="en-US" sz="3000" dirty="0" smtClean="0">
                <a:solidFill>
                  <a:srgbClr val="00ACF4"/>
                </a:solidFill>
              </a:rPr>
              <a:t>Implementation</a:t>
            </a:r>
            <a:r>
              <a:rPr lang="en-US" sz="3000" i="1" dirty="0" smtClean="0"/>
              <a:t> </a:t>
            </a:r>
            <a:r>
              <a:rPr lang="en-US" sz="3000" dirty="0" smtClean="0"/>
              <a:t>is the use of the </a:t>
            </a:r>
            <a:r>
              <a:rPr lang="en-US" sz="3000" dirty="0" smtClean="0"/>
              <a:t>program to a “fair trial point”</a:t>
            </a:r>
            <a:endParaRPr lang="en-US" sz="3000" dirty="0" smtClean="0"/>
          </a:p>
          <a:p>
            <a:pPr marL="236538" indent="-236538"/>
            <a:r>
              <a:rPr lang="en-US" sz="3000" dirty="0" smtClean="0">
                <a:solidFill>
                  <a:srgbClr val="00ACF4"/>
                </a:solidFill>
              </a:rPr>
              <a:t>Maintenance</a:t>
            </a:r>
            <a:r>
              <a:rPr lang="en-US" sz="3000" i="1" dirty="0" smtClean="0"/>
              <a:t> </a:t>
            </a:r>
            <a:r>
              <a:rPr lang="en-US" sz="3000" dirty="0" smtClean="0"/>
              <a:t>is the </a:t>
            </a:r>
            <a:r>
              <a:rPr lang="en-US" sz="3000" dirty="0" smtClean="0"/>
              <a:t>extent to which the program is continued and becomes part of normal practices and policies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969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1772</Words>
  <Application>Microsoft Office PowerPoint</Application>
  <PresentationFormat>On-screen Show (4:3)</PresentationFormat>
  <Paragraphs>240</Paragraphs>
  <Slides>35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HelveticaNeue Condensed</vt:lpstr>
      <vt:lpstr>Office Theme</vt:lpstr>
      <vt:lpstr>Photo Editor Photo</vt:lpstr>
      <vt:lpstr>Intervention Mapping Step 5: Program Implementation Plan</vt:lpstr>
      <vt:lpstr>Intervention Mapping Steps</vt:lpstr>
      <vt:lpstr>Planning for Program Use is Essential</vt:lpstr>
      <vt:lpstr>Focus of Step 5</vt:lpstr>
      <vt:lpstr>EBI and Implementation Intervention Targets and Outcomes</vt:lpstr>
      <vt:lpstr>Using Dissemination and Implementation Theories and Frameworks</vt:lpstr>
      <vt:lpstr>Step 5: Tasks</vt:lpstr>
      <vt:lpstr>Task 1: Identify Potential Program Implementers  </vt:lpstr>
      <vt:lpstr>Task 2: State Outcomes and Performance Objectives for Program Use  </vt:lpstr>
      <vt:lpstr>Stating Performance Objectives for Program Use </vt:lpstr>
      <vt:lpstr>Adoption Outcome</vt:lpstr>
      <vt:lpstr>Example Performance Objectives for Adoption</vt:lpstr>
      <vt:lpstr>Continued…</vt:lpstr>
      <vt:lpstr>Implementation Outcome</vt:lpstr>
      <vt:lpstr>Example Performance Objectives for Implementation</vt:lpstr>
      <vt:lpstr>Maintenance Outcome</vt:lpstr>
      <vt:lpstr>Example Performance Objectives for Maintenance</vt:lpstr>
      <vt:lpstr>Task 3: Construct Matrices of Change Objectives for Program Use  </vt:lpstr>
      <vt:lpstr>Example Determinants</vt:lpstr>
      <vt:lpstr>Social or Structural Factors</vt:lpstr>
      <vt:lpstr>Partial Matrix for Adoption</vt:lpstr>
      <vt:lpstr>Task 4: Design Implementation Interventions </vt:lpstr>
      <vt:lpstr>Example Implementation Intervention Plan</vt:lpstr>
      <vt:lpstr>Example</vt:lpstr>
      <vt:lpstr>Task 1: Identify Potential Program Implementers </vt:lpstr>
      <vt:lpstr>Continued…</vt:lpstr>
      <vt:lpstr>Task 2: State Outcomes and Performance Objectives for Program Use </vt:lpstr>
      <vt:lpstr>Program Outcomes</vt:lpstr>
      <vt:lpstr>Task 3: Partial Matrix for Adopters </vt:lpstr>
      <vt:lpstr>Partial Matrix for Implementers (Teachers) </vt:lpstr>
      <vt:lpstr>Task 4: Design Implementation Interventions </vt:lpstr>
      <vt:lpstr>Teacher Training Topics</vt:lpstr>
      <vt:lpstr>Teacher Newsletters</vt:lpstr>
      <vt:lpstr>Summary</vt:lpstr>
      <vt:lpstr>Questions?</vt:lpstr>
    </vt:vector>
  </TitlesOfParts>
  <Company>UT School of Public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MAPPING STEP 2 PREPARING MA T R I C E S OF CHANGE OBJECTIVES</dc:title>
  <dc:creator>Markham, Christine M</dc:creator>
  <cp:lastModifiedBy>Markham, Christine</cp:lastModifiedBy>
  <cp:revision>266</cp:revision>
  <cp:lastPrinted>2013-07-31T18:42:54Z</cp:lastPrinted>
  <dcterms:created xsi:type="dcterms:W3CDTF">2010-11-30T16:21:45Z</dcterms:created>
  <dcterms:modified xsi:type="dcterms:W3CDTF">2015-12-28T17:52:35Z</dcterms:modified>
</cp:coreProperties>
</file>